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3" r:id="rId5"/>
    <p:sldId id="258" r:id="rId6"/>
    <p:sldId id="260" r:id="rId7"/>
    <p:sldId id="261" r:id="rId8"/>
    <p:sldId id="262" r:id="rId9"/>
    <p:sldId id="265" r:id="rId10"/>
    <p:sldId id="269" r:id="rId11"/>
    <p:sldId id="264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75" autoAdjust="0"/>
  </p:normalViewPr>
  <p:slideViewPr>
    <p:cSldViewPr>
      <p:cViewPr>
        <p:scale>
          <a:sx n="100" d="100"/>
          <a:sy n="100" d="100"/>
        </p:scale>
        <p:origin x="-129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2" descr="LogoKC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572000"/>
            <a:ext cx="30003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21" descr="banner(2)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62579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14313" y="1143000"/>
            <a:ext cx="84724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grpSp>
        <p:nvGrpSpPr>
          <p:cNvPr id="1029" name="Groep 6"/>
          <p:cNvGrpSpPr>
            <a:grpSpLocks/>
          </p:cNvGrpSpPr>
          <p:nvPr/>
        </p:nvGrpSpPr>
        <p:grpSpPr bwMode="auto">
          <a:xfrm>
            <a:off x="0" y="923925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8" y="642918"/>
              <a:ext cx="250031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25" y="642918"/>
              <a:ext cx="714375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75" y="642918"/>
              <a:ext cx="2071688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8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50" y="642918"/>
              <a:ext cx="2071688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25" y="642918"/>
              <a:ext cx="200025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grpSp>
        <p:nvGrpSpPr>
          <p:cNvPr id="1030" name="Groep 14"/>
          <p:cNvGrpSpPr>
            <a:grpSpLocks/>
          </p:cNvGrpSpPr>
          <p:nvPr/>
        </p:nvGrpSpPr>
        <p:grpSpPr bwMode="auto">
          <a:xfrm>
            <a:off x="7089775" y="206375"/>
            <a:ext cx="1866900" cy="300038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644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720" y="205784"/>
              <a:ext cx="500034" cy="28497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08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4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3745"/>
              <a:ext cx="1866793" cy="292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300" b="1" dirty="0" err="1">
                  <a:solidFill>
                    <a:schemeClr val="bg1"/>
                  </a:solidFill>
                  <a:latin typeface="+mn-lt"/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25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</p:sldLayoutIdLst>
  <p:transition spd="slow">
    <p:blinds/>
  </p:transition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5Gppi-O3a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markt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geheel van vraag en aanbod</a:t>
            </a:r>
          </a:p>
          <a:p>
            <a:pPr marL="0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Vraag = consumenten, kopers</a:t>
            </a:r>
          </a:p>
          <a:p>
            <a:pPr lvl="1"/>
            <a:r>
              <a:rPr lang="nl-NL" dirty="0" smtClean="0"/>
              <a:t>Aanbod = producenten, verkopers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53264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R5Gppi-O3a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3608" y="1484784"/>
            <a:ext cx="727280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498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markt als organisator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Allocatie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“Verdeling van de productiefactoren”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Productiefactoren/ productieproces</a:t>
            </a:r>
          </a:p>
          <a:p>
            <a:pPr lvl="1"/>
            <a:r>
              <a:rPr lang="nl-NL" dirty="0" smtClean="0"/>
              <a:t>Arbeid	 				loon</a:t>
            </a:r>
          </a:p>
          <a:p>
            <a:pPr lvl="1"/>
            <a:r>
              <a:rPr lang="nl-NL" dirty="0" smtClean="0"/>
              <a:t>Kapitaal				Rente (interest)</a:t>
            </a:r>
          </a:p>
          <a:p>
            <a:pPr lvl="1"/>
            <a:r>
              <a:rPr lang="nl-NL" dirty="0" smtClean="0"/>
              <a:t>Natuur					Huur/pacht</a:t>
            </a:r>
          </a:p>
          <a:p>
            <a:pPr lvl="1"/>
            <a:r>
              <a:rPr lang="nl-NL" dirty="0" smtClean="0"/>
              <a:t>Ondernemerschap		Winst</a:t>
            </a:r>
          </a:p>
        </p:txBody>
      </p:sp>
      <p:sp>
        <p:nvSpPr>
          <p:cNvPr id="4" name="PIJL-RECHTS 3"/>
          <p:cNvSpPr/>
          <p:nvPr/>
        </p:nvSpPr>
        <p:spPr>
          <a:xfrm>
            <a:off x="4543425" y="3717032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4543425" y="4293096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4543425" y="4800562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543425" y="5260032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3202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Marktvormen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/>
              <a:t>Monopolie</a:t>
            </a:r>
          </a:p>
          <a:p>
            <a:pPr lvl="1"/>
            <a:r>
              <a:rPr lang="nl-NL" sz="1800" dirty="0"/>
              <a:t>1 aanbieder		</a:t>
            </a:r>
            <a:endParaRPr lang="nl-NL" sz="1800" dirty="0" smtClean="0"/>
          </a:p>
          <a:p>
            <a:pPr lvl="1"/>
            <a:r>
              <a:rPr lang="nl-NL" sz="1800" dirty="0" smtClean="0"/>
              <a:t>homogeen </a:t>
            </a:r>
            <a:r>
              <a:rPr lang="nl-NL" sz="1800" dirty="0"/>
              <a:t>product </a:t>
            </a:r>
          </a:p>
          <a:p>
            <a:pPr marL="457200" lvl="1" indent="0">
              <a:buNone/>
            </a:pPr>
            <a:endParaRPr lang="nl-NL" sz="1800" dirty="0" smtClean="0"/>
          </a:p>
          <a:p>
            <a:r>
              <a:rPr lang="nl-NL" sz="1800" dirty="0" smtClean="0"/>
              <a:t>Oligopolie </a:t>
            </a:r>
          </a:p>
          <a:p>
            <a:pPr lvl="1"/>
            <a:r>
              <a:rPr lang="nl-NL" sz="1800" dirty="0" smtClean="0"/>
              <a:t>Enkele ( 2-10) aanbieders</a:t>
            </a:r>
          </a:p>
          <a:p>
            <a:pPr lvl="1"/>
            <a:r>
              <a:rPr lang="nl-NL" sz="1800" dirty="0" smtClean="0"/>
              <a:t>	Homogeen/heterogeen</a:t>
            </a:r>
          </a:p>
          <a:p>
            <a:pPr marL="457200" lvl="1" indent="0">
              <a:buNone/>
            </a:pPr>
            <a:endParaRPr lang="nl-NL" sz="1800" dirty="0" smtClean="0"/>
          </a:p>
          <a:p>
            <a:r>
              <a:rPr lang="nl-NL" sz="1800" dirty="0" smtClean="0"/>
              <a:t>Monopolistische concurrentie</a:t>
            </a:r>
          </a:p>
          <a:p>
            <a:pPr lvl="1"/>
            <a:r>
              <a:rPr lang="nl-NL" sz="1800" dirty="0" smtClean="0"/>
              <a:t>Veel aanbieders </a:t>
            </a:r>
          </a:p>
          <a:p>
            <a:pPr lvl="1"/>
            <a:r>
              <a:rPr lang="nl-NL" sz="1800" dirty="0" smtClean="0"/>
              <a:t>Heterogeen </a:t>
            </a:r>
          </a:p>
          <a:p>
            <a:pPr marL="457200" lvl="1" indent="0">
              <a:buNone/>
            </a:pPr>
            <a:endParaRPr lang="nl-NL" sz="1800" dirty="0" smtClean="0"/>
          </a:p>
          <a:p>
            <a:r>
              <a:rPr lang="nl-NL" sz="1800" dirty="0" smtClean="0"/>
              <a:t>Volledige concurrentie ( mededinging)</a:t>
            </a:r>
          </a:p>
          <a:p>
            <a:pPr lvl="1"/>
            <a:r>
              <a:rPr lang="nl-NL" sz="1800" dirty="0" smtClean="0"/>
              <a:t>Veel aanbieders </a:t>
            </a:r>
          </a:p>
          <a:p>
            <a:pPr lvl="1"/>
            <a:r>
              <a:rPr lang="nl-NL" sz="1800" dirty="0" smtClean="0"/>
              <a:t>Homogeen 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059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6056"/>
            <a:ext cx="7416823" cy="723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5830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HAVO/VWO</a:t>
            </a:r>
            <a:br>
              <a:rPr lang="nl-NL" dirty="0" smtClean="0">
                <a:latin typeface="Arial" charset="0"/>
                <a:cs typeface="Arial" charset="0"/>
              </a:rPr>
            </a:br>
            <a:r>
              <a:rPr lang="nl-NL" dirty="0" smtClean="0">
                <a:latin typeface="Arial" charset="0"/>
                <a:cs typeface="Arial" charset="0"/>
              </a:rPr>
              <a:t>Het prijsmechanisme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algn="ctr">
              <a:buNone/>
            </a:pPr>
            <a:r>
              <a:rPr lang="nl-NL" b="1" i="1" dirty="0" smtClean="0"/>
              <a:t>	</a:t>
            </a:r>
            <a:r>
              <a:rPr lang="nl-NL" sz="2800" b="1" i="1" dirty="0" smtClean="0"/>
              <a:t>Hoe komen producten en prijzen tot stand?</a:t>
            </a:r>
          </a:p>
          <a:p>
            <a:endParaRPr lang="nl-N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Prijsmechanisme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nl-NL" dirty="0" smtClean="0"/>
              <a:t>Adam Smith (±1770)</a:t>
            </a:r>
            <a:br>
              <a:rPr lang="nl-NL" dirty="0" smtClean="0"/>
            </a:br>
            <a:r>
              <a:rPr lang="nl-NL" sz="2400" dirty="0" smtClean="0"/>
              <a:t>‘Als iedereen zijn eigenbelang nastreeft, zullen alle inspanningen, als geleid door een onzichtbare hand, aan de gehele samenleving ten goede komen’</a:t>
            </a:r>
          </a:p>
          <a:p>
            <a:pPr>
              <a:defRPr/>
            </a:pPr>
            <a:r>
              <a:rPr lang="nl-NL" sz="2800" dirty="0" smtClean="0"/>
              <a:t>Eigenbelang = inkomen verdienen, status, enz..</a:t>
            </a:r>
          </a:p>
          <a:p>
            <a:pPr>
              <a:defRPr/>
            </a:pPr>
            <a:endParaRPr lang="nl-NL" sz="2800" dirty="0"/>
          </a:p>
          <a:p>
            <a:pPr>
              <a:defRPr/>
            </a:pPr>
            <a:r>
              <a:rPr lang="nl-NL" sz="2800" b="1" dirty="0" smtClean="0"/>
              <a:t>PRIJS</a:t>
            </a:r>
            <a:r>
              <a:rPr lang="nl-NL" sz="2800" dirty="0" smtClean="0"/>
              <a:t> stuurt de inspanningen</a:t>
            </a:r>
          </a:p>
          <a:p>
            <a:pPr>
              <a:defRPr/>
            </a:pPr>
            <a:endParaRPr lang="nl-NL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nl-NL" sz="2800" dirty="0" smtClean="0"/>
              <a:t>Maar hoe komt die prijs tot stand?</a:t>
            </a:r>
            <a:endParaRPr lang="nl-NL" sz="28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De vraagfunctie</a:t>
            </a:r>
            <a:endParaRPr lang="nl-NL" baseline="-25000" smtClean="0">
              <a:latin typeface="Arial" charset="0"/>
              <a:cs typeface="Arial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5805488"/>
            <a:ext cx="8229600" cy="919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sz="2800" smtClean="0">
                <a:latin typeface="Arial" charset="0"/>
                <a:cs typeface="Arial" charset="0"/>
              </a:rPr>
              <a:t>Als de prijs daalt, neemt de vraag toe.</a:t>
            </a:r>
          </a:p>
          <a:p>
            <a:pPr marL="0" indent="0" algn="ctr">
              <a:buFont typeface="Arial" charset="0"/>
              <a:buNone/>
            </a:pPr>
            <a:r>
              <a:rPr lang="nl-NL" sz="2000" smtClean="0">
                <a:latin typeface="Arial" charset="0"/>
                <a:cs typeface="Arial" charset="0"/>
              </a:rPr>
              <a:t>voor het (reken)gemak maken we daar een rechte lijn van</a:t>
            </a:r>
            <a:endParaRPr lang="nl-NL" sz="28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0" name="Tekstvak 39"/>
          <p:cNvSpPr txBox="1">
            <a:spLocks noChangeArrowheads="1"/>
          </p:cNvSpPr>
          <p:nvPr/>
        </p:nvSpPr>
        <p:spPr bwMode="auto">
          <a:xfrm>
            <a:off x="6124575" y="1830388"/>
            <a:ext cx="2008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€ 40.000</a:t>
            </a:r>
          </a:p>
        </p:txBody>
      </p:sp>
      <p:sp>
        <p:nvSpPr>
          <p:cNvPr id="42" name="Tekstvak 41"/>
          <p:cNvSpPr txBox="1">
            <a:spLocks noChangeArrowheads="1"/>
          </p:cNvSpPr>
          <p:nvPr/>
        </p:nvSpPr>
        <p:spPr bwMode="auto">
          <a:xfrm>
            <a:off x="6276975" y="2041525"/>
            <a:ext cx="28336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slechts een paar mensen bereid </a:t>
            </a:r>
          </a:p>
          <a:p>
            <a:r>
              <a:rPr lang="nl-NL" sz="1400">
                <a:latin typeface="Calibri" pitchFamily="34" charset="0"/>
              </a:rPr>
              <a:t>deze auto te kopen</a:t>
            </a:r>
          </a:p>
        </p:txBody>
      </p:sp>
      <p:sp>
        <p:nvSpPr>
          <p:cNvPr id="43" name="Tekstvak 42"/>
          <p:cNvSpPr txBox="1">
            <a:spLocks noChangeArrowheads="1"/>
          </p:cNvSpPr>
          <p:nvPr/>
        </p:nvSpPr>
        <p:spPr bwMode="auto">
          <a:xfrm>
            <a:off x="6113463" y="2565400"/>
            <a:ext cx="2008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€ 30.000</a:t>
            </a:r>
          </a:p>
        </p:txBody>
      </p:sp>
      <p:sp>
        <p:nvSpPr>
          <p:cNvPr id="44" name="Tekstvak 43"/>
          <p:cNvSpPr txBox="1">
            <a:spLocks noChangeArrowheads="1"/>
          </p:cNvSpPr>
          <p:nvPr/>
        </p:nvSpPr>
        <p:spPr bwMode="auto">
          <a:xfrm>
            <a:off x="6265863" y="2774950"/>
            <a:ext cx="2513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al wat meer mensen bereid </a:t>
            </a:r>
          </a:p>
          <a:p>
            <a:r>
              <a:rPr lang="nl-NL" sz="1400">
                <a:latin typeface="Calibri" pitchFamily="34" charset="0"/>
              </a:rPr>
              <a:t>deze auto te kopen</a:t>
            </a:r>
          </a:p>
        </p:txBody>
      </p:sp>
      <p:sp>
        <p:nvSpPr>
          <p:cNvPr id="45" name="Tekstvak 44"/>
          <p:cNvSpPr txBox="1">
            <a:spLocks noChangeArrowheads="1"/>
          </p:cNvSpPr>
          <p:nvPr/>
        </p:nvSpPr>
        <p:spPr bwMode="auto">
          <a:xfrm>
            <a:off x="6127750" y="3632200"/>
            <a:ext cx="200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€ 15.000</a:t>
            </a:r>
          </a:p>
        </p:txBody>
      </p:sp>
      <p:sp>
        <p:nvSpPr>
          <p:cNvPr id="46" name="Tekstvak 45"/>
          <p:cNvSpPr txBox="1">
            <a:spLocks noChangeArrowheads="1"/>
          </p:cNvSpPr>
          <p:nvPr/>
        </p:nvSpPr>
        <p:spPr bwMode="auto">
          <a:xfrm>
            <a:off x="6280150" y="3841750"/>
            <a:ext cx="2701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veel mensen bereid deze auto </a:t>
            </a:r>
          </a:p>
          <a:p>
            <a:r>
              <a:rPr lang="nl-NL" sz="1400">
                <a:latin typeface="Calibri" pitchFamily="34" charset="0"/>
              </a:rPr>
              <a:t>te kopen. Een enkeling zelfs 2!</a:t>
            </a:r>
          </a:p>
        </p:txBody>
      </p:sp>
      <p:sp>
        <p:nvSpPr>
          <p:cNvPr id="47" name="Tekstvak 46"/>
          <p:cNvSpPr txBox="1">
            <a:spLocks noChangeArrowheads="1"/>
          </p:cNvSpPr>
          <p:nvPr/>
        </p:nvSpPr>
        <p:spPr bwMode="auto">
          <a:xfrm>
            <a:off x="6113463" y="4365625"/>
            <a:ext cx="246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Als de auto slechts € 5.000 kost</a:t>
            </a:r>
          </a:p>
        </p:txBody>
      </p:sp>
      <p:sp>
        <p:nvSpPr>
          <p:cNvPr id="48" name="Tekstvak 47"/>
          <p:cNvSpPr txBox="1">
            <a:spLocks noChangeArrowheads="1"/>
          </p:cNvSpPr>
          <p:nvPr/>
        </p:nvSpPr>
        <p:spPr bwMode="auto">
          <a:xfrm>
            <a:off x="6265863" y="4575175"/>
            <a:ext cx="2408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wordt de vraag naar deze auto</a:t>
            </a:r>
          </a:p>
          <a:p>
            <a:r>
              <a:rPr lang="nl-NL" sz="1400">
                <a:latin typeface="Calibri" pitchFamily="34" charset="0"/>
              </a:rPr>
              <a:t>héél groot</a:t>
            </a:r>
          </a:p>
        </p:txBody>
      </p:sp>
      <p:grpSp>
        <p:nvGrpSpPr>
          <p:cNvPr id="53" name="Groep 52"/>
          <p:cNvGrpSpPr>
            <a:grpSpLocks/>
          </p:cNvGrpSpPr>
          <p:nvPr/>
        </p:nvGrpSpPr>
        <p:grpSpPr bwMode="auto">
          <a:xfrm>
            <a:off x="742950" y="1084263"/>
            <a:ext cx="5268913" cy="4514850"/>
            <a:chOff x="743443" y="1084094"/>
            <a:chExt cx="5268717" cy="4514438"/>
          </a:xfrm>
        </p:grpSpPr>
        <p:grpSp>
          <p:nvGrpSpPr>
            <p:cNvPr id="15387" name="Groep 48"/>
            <p:cNvGrpSpPr>
              <a:grpSpLocks/>
            </p:cNvGrpSpPr>
            <p:nvPr/>
          </p:nvGrpSpPr>
          <p:grpSpPr bwMode="auto"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15393" name="Groep 33"/>
              <p:cNvGrpSpPr>
                <a:grpSpLocks/>
              </p:cNvGrpSpPr>
              <p:nvPr/>
            </p:nvGrpSpPr>
            <p:grpSpPr bwMode="auto"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15399" name="Tekstvak 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52942" y="1756054"/>
                  <a:ext cx="75033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euro’s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009" y="1084094"/>
                  <a:ext cx="2462120" cy="369853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nl-NL" dirty="0"/>
                    <a:t>Markt voor kleine auto’s</a:t>
                  </a:r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146" y="162855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146" y="1984124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146" y="2339691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146" y="270002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146" y="3068288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146" y="342544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146" y="3779423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146" y="4144515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146" y="450960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319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494" y="1446011"/>
                  <a:ext cx="0" cy="34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79" y="1450773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2193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847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304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589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2002" y="1439662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828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700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2635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1810" y="1441248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146" y="1268227"/>
                  <a:ext cx="0" cy="36017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146" y="4869935"/>
                  <a:ext cx="4321014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424" name="Tekstvak 32"/>
                <p:cNvSpPr txBox="1">
                  <a:spLocks noChangeArrowheads="1"/>
                </p:cNvSpPr>
                <p:nvPr/>
              </p:nvSpPr>
              <p:spPr bwMode="auto"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aantal auto’s (x mln)</a:t>
                  </a:r>
                </a:p>
              </p:txBody>
            </p:sp>
          </p:grpSp>
          <p:sp>
            <p:nvSpPr>
              <p:cNvPr id="15394" name="Tekstvak 34"/>
              <p:cNvSpPr txBox="1">
                <a:spLocks noChangeArrowheads="1"/>
              </p:cNvSpPr>
              <p:nvPr/>
            </p:nvSpPr>
            <p:spPr bwMode="auto">
              <a:xfrm>
                <a:off x="1156317" y="4363980"/>
                <a:ext cx="59503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5.000</a:t>
                </a:r>
              </a:p>
            </p:txBody>
          </p:sp>
          <p:sp>
            <p:nvSpPr>
              <p:cNvPr id="15395" name="Tekstvak 35"/>
              <p:cNvSpPr txBox="1">
                <a:spLocks noChangeArrowheads="1"/>
              </p:cNvSpPr>
              <p:nvPr/>
            </p:nvSpPr>
            <p:spPr bwMode="auto">
              <a:xfrm>
                <a:off x="1081569" y="400506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10.000</a:t>
                </a:r>
              </a:p>
            </p:txBody>
          </p:sp>
          <p:sp>
            <p:nvSpPr>
              <p:cNvPr id="15396" name="Tekstvak 36"/>
              <p:cNvSpPr txBox="1">
                <a:spLocks noChangeArrowheads="1"/>
              </p:cNvSpPr>
              <p:nvPr/>
            </p:nvSpPr>
            <p:spPr bwMode="auto">
              <a:xfrm>
                <a:off x="1086588" y="328498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20.000</a:t>
                </a:r>
              </a:p>
            </p:txBody>
          </p:sp>
          <p:sp>
            <p:nvSpPr>
              <p:cNvPr id="15397" name="Tekstvak 37"/>
              <p:cNvSpPr txBox="1">
                <a:spLocks noChangeArrowheads="1"/>
              </p:cNvSpPr>
              <p:nvPr/>
            </p:nvSpPr>
            <p:spPr bwMode="auto">
              <a:xfrm>
                <a:off x="1086588" y="256490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30.000</a:t>
                </a:r>
              </a:p>
            </p:txBody>
          </p:sp>
          <p:sp>
            <p:nvSpPr>
              <p:cNvPr id="15398" name="Tekstvak 38"/>
              <p:cNvSpPr txBox="1">
                <a:spLocks noChangeArrowheads="1"/>
              </p:cNvSpPr>
              <p:nvPr/>
            </p:nvSpPr>
            <p:spPr bwMode="auto">
              <a:xfrm>
                <a:off x="1086588" y="184482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40.000</a:t>
                </a:r>
              </a:p>
            </p:txBody>
          </p:sp>
        </p:grpSp>
        <p:sp>
          <p:nvSpPr>
            <p:cNvPr id="15388" name="Tekstvak 53"/>
            <p:cNvSpPr txBox="1">
              <a:spLocks noChangeArrowheads="1"/>
            </p:cNvSpPr>
            <p:nvPr/>
          </p:nvSpPr>
          <p:spPr bwMode="auto">
            <a:xfrm>
              <a:off x="2262177" y="4883323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4</a:t>
              </a:r>
            </a:p>
          </p:txBody>
        </p:sp>
        <p:sp>
          <p:nvSpPr>
            <p:cNvPr id="15389" name="Tekstvak 54"/>
            <p:cNvSpPr txBox="1">
              <a:spLocks noChangeArrowheads="1"/>
            </p:cNvSpPr>
            <p:nvPr/>
          </p:nvSpPr>
          <p:spPr bwMode="auto">
            <a:xfrm>
              <a:off x="2990293" y="4869160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5390" name="Tekstvak 55"/>
            <p:cNvSpPr txBox="1">
              <a:spLocks noChangeArrowheads="1"/>
            </p:cNvSpPr>
            <p:nvPr/>
          </p:nvSpPr>
          <p:spPr bwMode="auto">
            <a:xfrm>
              <a:off x="3672273" y="4883323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12</a:t>
              </a:r>
            </a:p>
          </p:txBody>
        </p:sp>
        <p:sp>
          <p:nvSpPr>
            <p:cNvPr id="15391" name="Tekstvak 56"/>
            <p:cNvSpPr txBox="1">
              <a:spLocks noChangeArrowheads="1"/>
            </p:cNvSpPr>
            <p:nvPr/>
          </p:nvSpPr>
          <p:spPr bwMode="auto">
            <a:xfrm>
              <a:off x="439204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16</a:t>
              </a:r>
            </a:p>
          </p:txBody>
        </p:sp>
        <p:sp>
          <p:nvSpPr>
            <p:cNvPr id="15392" name="Tekstvak 57"/>
            <p:cNvSpPr txBox="1">
              <a:spLocks noChangeArrowheads="1"/>
            </p:cNvSpPr>
            <p:nvPr/>
          </p:nvSpPr>
          <p:spPr bwMode="auto">
            <a:xfrm>
              <a:off x="511212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20</a:t>
              </a:r>
            </a:p>
          </p:txBody>
        </p:sp>
      </p:grpSp>
      <p:sp>
        <p:nvSpPr>
          <p:cNvPr id="41" name="Ovaal 40"/>
          <p:cNvSpPr/>
          <p:nvPr/>
        </p:nvSpPr>
        <p:spPr>
          <a:xfrm>
            <a:off x="1644030" y="1937036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648793" y="2651201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648813" y="3726558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648793" y="4462079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9" name="Vrije vorm 58"/>
          <p:cNvSpPr/>
          <p:nvPr/>
        </p:nvSpPr>
        <p:spPr>
          <a:xfrm>
            <a:off x="1952625" y="1447800"/>
            <a:ext cx="3695700" cy="3057525"/>
          </a:xfrm>
          <a:custGeom>
            <a:avLst/>
            <a:gdLst>
              <a:gd name="connsiteX0" fmla="*/ 3695700 w 3695700"/>
              <a:gd name="connsiteY0" fmla="*/ 3057525 h 3057525"/>
              <a:gd name="connsiteX1" fmla="*/ 1885950 w 3695700"/>
              <a:gd name="connsiteY1" fmla="*/ 2324100 h 3057525"/>
              <a:gd name="connsiteX2" fmla="*/ 438150 w 3695700"/>
              <a:gd name="connsiteY2" fmla="*/ 1238250 h 3057525"/>
              <a:gd name="connsiteX3" fmla="*/ 85725 w 3695700"/>
              <a:gd name="connsiteY3" fmla="*/ 523875 h 3057525"/>
              <a:gd name="connsiteX4" fmla="*/ 0 w 3695700"/>
              <a:gd name="connsiteY4" fmla="*/ 0 h 305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700" h="3057525">
                <a:moveTo>
                  <a:pt x="3695700" y="3057525"/>
                </a:moveTo>
                <a:cubicBezTo>
                  <a:pt x="3062287" y="2842418"/>
                  <a:pt x="2428875" y="2627312"/>
                  <a:pt x="1885950" y="2324100"/>
                </a:cubicBezTo>
                <a:cubicBezTo>
                  <a:pt x="1343025" y="2020888"/>
                  <a:pt x="738187" y="1538287"/>
                  <a:pt x="438150" y="1238250"/>
                </a:cubicBezTo>
                <a:cubicBezTo>
                  <a:pt x="138113" y="938213"/>
                  <a:pt x="158750" y="730250"/>
                  <a:pt x="85725" y="523875"/>
                </a:cubicBezTo>
                <a:cubicBezTo>
                  <a:pt x="12700" y="317500"/>
                  <a:pt x="6350" y="158750"/>
                  <a:pt x="0" y="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61" name="Rechte verbindingslijn 60"/>
          <p:cNvCxnSpPr>
            <a:endCxn id="15392" idx="0"/>
          </p:cNvCxnSpPr>
          <p:nvPr/>
        </p:nvCxnSpPr>
        <p:spPr>
          <a:xfrm>
            <a:off x="1697038" y="1844675"/>
            <a:ext cx="3598862" cy="30241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0035 -3.33333E-6 L 0.03889 -3.33333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5.55112E-17 L 0.07813 5.55112E-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2.96296E-6 L 0.23663 0.000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3.7037E-7 L 0.43125 -0.0013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9" grpId="0" animBg="1"/>
      <p:bldP spid="5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De aanbodfunctie</a:t>
            </a:r>
            <a:endParaRPr lang="nl-NL" baseline="-25000" smtClean="0">
              <a:latin typeface="Arial" charset="0"/>
              <a:cs typeface="Arial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5805488"/>
            <a:ext cx="8229600" cy="919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sz="2800" smtClean="0">
                <a:latin typeface="Arial" charset="0"/>
                <a:cs typeface="Arial" charset="0"/>
              </a:rPr>
              <a:t>Als de prijs stijgt, neemt het aanbod toe.</a:t>
            </a:r>
          </a:p>
          <a:p>
            <a:pPr marL="0" indent="0" algn="ctr">
              <a:buFont typeface="Arial" charset="0"/>
              <a:buNone/>
            </a:pPr>
            <a:r>
              <a:rPr lang="nl-NL" sz="2000" smtClean="0">
                <a:latin typeface="Arial" charset="0"/>
                <a:cs typeface="Arial" charset="0"/>
              </a:rPr>
              <a:t>voor het gemak hebben we er nu direct een rechte lijn van gemaakt</a:t>
            </a:r>
            <a:endParaRPr lang="nl-NL" sz="28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0" name="Tekstvak 39"/>
          <p:cNvSpPr txBox="1">
            <a:spLocks noChangeArrowheads="1"/>
          </p:cNvSpPr>
          <p:nvPr/>
        </p:nvSpPr>
        <p:spPr bwMode="auto">
          <a:xfrm>
            <a:off x="6124575" y="2190750"/>
            <a:ext cx="1412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En voor € 35.000</a:t>
            </a:r>
          </a:p>
        </p:txBody>
      </p:sp>
      <p:sp>
        <p:nvSpPr>
          <p:cNvPr id="42" name="Tekstvak 41"/>
          <p:cNvSpPr txBox="1">
            <a:spLocks noChangeArrowheads="1"/>
          </p:cNvSpPr>
          <p:nvPr/>
        </p:nvSpPr>
        <p:spPr bwMode="auto">
          <a:xfrm>
            <a:off x="6276975" y="2401888"/>
            <a:ext cx="2559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er zeer veel bedrijven bereid</a:t>
            </a:r>
            <a:br>
              <a:rPr lang="nl-NL" sz="1400">
                <a:latin typeface="Calibri" pitchFamily="34" charset="0"/>
              </a:rPr>
            </a:br>
            <a:r>
              <a:rPr lang="nl-NL" sz="1400">
                <a:latin typeface="Calibri" pitchFamily="34" charset="0"/>
              </a:rPr>
              <a:t>om de auto te maken</a:t>
            </a:r>
          </a:p>
        </p:txBody>
      </p:sp>
      <p:sp>
        <p:nvSpPr>
          <p:cNvPr id="43" name="Tekstvak 42"/>
          <p:cNvSpPr txBox="1">
            <a:spLocks noChangeArrowheads="1"/>
          </p:cNvSpPr>
          <p:nvPr/>
        </p:nvSpPr>
        <p:spPr bwMode="auto">
          <a:xfrm>
            <a:off x="6113463" y="2911475"/>
            <a:ext cx="2008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€ 25.000</a:t>
            </a:r>
          </a:p>
        </p:txBody>
      </p:sp>
      <p:sp>
        <p:nvSpPr>
          <p:cNvPr id="44" name="Tekstvak 43"/>
          <p:cNvSpPr txBox="1">
            <a:spLocks noChangeArrowheads="1"/>
          </p:cNvSpPr>
          <p:nvPr/>
        </p:nvSpPr>
        <p:spPr bwMode="auto">
          <a:xfrm>
            <a:off x="6265863" y="3121025"/>
            <a:ext cx="2482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veel meer bedrijven bereid </a:t>
            </a:r>
          </a:p>
          <a:p>
            <a:r>
              <a:rPr lang="nl-NL" sz="1400">
                <a:latin typeface="Calibri" pitchFamily="34" charset="0"/>
              </a:rPr>
              <a:t>deze auto te verkopen</a:t>
            </a:r>
          </a:p>
        </p:txBody>
      </p:sp>
      <p:sp>
        <p:nvSpPr>
          <p:cNvPr id="45" name="Tekstvak 44"/>
          <p:cNvSpPr txBox="1">
            <a:spLocks noChangeArrowheads="1"/>
          </p:cNvSpPr>
          <p:nvPr/>
        </p:nvSpPr>
        <p:spPr bwMode="auto">
          <a:xfrm>
            <a:off x="6127750" y="3632200"/>
            <a:ext cx="200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€ 15.000</a:t>
            </a:r>
          </a:p>
        </p:txBody>
      </p:sp>
      <p:sp>
        <p:nvSpPr>
          <p:cNvPr id="46" name="Tekstvak 45"/>
          <p:cNvSpPr txBox="1">
            <a:spLocks noChangeArrowheads="1"/>
          </p:cNvSpPr>
          <p:nvPr/>
        </p:nvSpPr>
        <p:spPr bwMode="auto">
          <a:xfrm>
            <a:off x="6280150" y="3841750"/>
            <a:ext cx="2732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enkele bedrijven bereid deze </a:t>
            </a:r>
          </a:p>
          <a:p>
            <a:r>
              <a:rPr lang="nl-NL" sz="1400">
                <a:latin typeface="Calibri" pitchFamily="34" charset="0"/>
              </a:rPr>
              <a:t>auto te verkopen</a:t>
            </a:r>
          </a:p>
        </p:txBody>
      </p:sp>
      <p:sp>
        <p:nvSpPr>
          <p:cNvPr id="47" name="Tekstvak 46"/>
          <p:cNvSpPr txBox="1">
            <a:spLocks noChangeArrowheads="1"/>
          </p:cNvSpPr>
          <p:nvPr/>
        </p:nvSpPr>
        <p:spPr bwMode="auto">
          <a:xfrm>
            <a:off x="6113463" y="4365625"/>
            <a:ext cx="2317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Voor een bedrag van € 5.000</a:t>
            </a:r>
          </a:p>
        </p:txBody>
      </p:sp>
      <p:sp>
        <p:nvSpPr>
          <p:cNvPr id="48" name="Tekstvak 47"/>
          <p:cNvSpPr txBox="1">
            <a:spLocks noChangeArrowheads="1"/>
          </p:cNvSpPr>
          <p:nvPr/>
        </p:nvSpPr>
        <p:spPr bwMode="auto">
          <a:xfrm>
            <a:off x="6265863" y="4575175"/>
            <a:ext cx="2760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is geen enkel bedrijf bereid de auto</a:t>
            </a:r>
          </a:p>
          <a:p>
            <a:r>
              <a:rPr lang="nl-NL" sz="1400">
                <a:latin typeface="Calibri" pitchFamily="34" charset="0"/>
              </a:rPr>
              <a:t>te maken/verkopen</a:t>
            </a:r>
          </a:p>
        </p:txBody>
      </p:sp>
      <p:grpSp>
        <p:nvGrpSpPr>
          <p:cNvPr id="53" name="Groep 52"/>
          <p:cNvGrpSpPr>
            <a:grpSpLocks/>
          </p:cNvGrpSpPr>
          <p:nvPr/>
        </p:nvGrpSpPr>
        <p:grpSpPr bwMode="auto">
          <a:xfrm>
            <a:off x="742950" y="1084263"/>
            <a:ext cx="5268913" cy="4514850"/>
            <a:chOff x="743443" y="1084094"/>
            <a:chExt cx="5268717" cy="4514438"/>
          </a:xfrm>
        </p:grpSpPr>
        <p:grpSp>
          <p:nvGrpSpPr>
            <p:cNvPr id="16410" name="Groep 48"/>
            <p:cNvGrpSpPr>
              <a:grpSpLocks/>
            </p:cNvGrpSpPr>
            <p:nvPr/>
          </p:nvGrpSpPr>
          <p:grpSpPr bwMode="auto"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16416" name="Groep 33"/>
              <p:cNvGrpSpPr>
                <a:grpSpLocks/>
              </p:cNvGrpSpPr>
              <p:nvPr/>
            </p:nvGrpSpPr>
            <p:grpSpPr bwMode="auto"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16422" name="Tekstvak 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52942" y="1756054"/>
                  <a:ext cx="75033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euro’s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009" y="1084094"/>
                  <a:ext cx="2462120" cy="369853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nl-NL" dirty="0"/>
                    <a:t>Markt voor kleine auto’s</a:t>
                  </a:r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146" y="162855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146" y="1984124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146" y="2339691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146" y="270002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146" y="3068288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146" y="342544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146" y="3779423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146" y="4144515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146" y="450960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319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494" y="1446011"/>
                  <a:ext cx="0" cy="34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79" y="1450773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2193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847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304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589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2002" y="1439662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828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700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2635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1810" y="1441248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146" y="1268227"/>
                  <a:ext cx="0" cy="36017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146" y="4869935"/>
                  <a:ext cx="4321014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47" name="Tekstvak 32"/>
                <p:cNvSpPr txBox="1">
                  <a:spLocks noChangeArrowheads="1"/>
                </p:cNvSpPr>
                <p:nvPr/>
              </p:nvSpPr>
              <p:spPr bwMode="auto"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aantal auto’s (x mln)</a:t>
                  </a:r>
                </a:p>
              </p:txBody>
            </p:sp>
          </p:grpSp>
          <p:sp>
            <p:nvSpPr>
              <p:cNvPr id="16417" name="Tekstvak 34"/>
              <p:cNvSpPr txBox="1">
                <a:spLocks noChangeArrowheads="1"/>
              </p:cNvSpPr>
              <p:nvPr/>
            </p:nvSpPr>
            <p:spPr bwMode="auto">
              <a:xfrm>
                <a:off x="1156317" y="4363980"/>
                <a:ext cx="59503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5.000</a:t>
                </a:r>
              </a:p>
            </p:txBody>
          </p:sp>
          <p:sp>
            <p:nvSpPr>
              <p:cNvPr id="16418" name="Tekstvak 35"/>
              <p:cNvSpPr txBox="1">
                <a:spLocks noChangeArrowheads="1"/>
              </p:cNvSpPr>
              <p:nvPr/>
            </p:nvSpPr>
            <p:spPr bwMode="auto">
              <a:xfrm>
                <a:off x="1081569" y="400506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10.000</a:t>
                </a:r>
              </a:p>
            </p:txBody>
          </p:sp>
          <p:sp>
            <p:nvSpPr>
              <p:cNvPr id="16419" name="Tekstvak 36"/>
              <p:cNvSpPr txBox="1">
                <a:spLocks noChangeArrowheads="1"/>
              </p:cNvSpPr>
              <p:nvPr/>
            </p:nvSpPr>
            <p:spPr bwMode="auto">
              <a:xfrm>
                <a:off x="1086588" y="328498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20.000</a:t>
                </a:r>
              </a:p>
            </p:txBody>
          </p:sp>
          <p:sp>
            <p:nvSpPr>
              <p:cNvPr id="16420" name="Tekstvak 37"/>
              <p:cNvSpPr txBox="1">
                <a:spLocks noChangeArrowheads="1"/>
              </p:cNvSpPr>
              <p:nvPr/>
            </p:nvSpPr>
            <p:spPr bwMode="auto">
              <a:xfrm>
                <a:off x="1086588" y="256490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30.000</a:t>
                </a:r>
              </a:p>
            </p:txBody>
          </p:sp>
          <p:sp>
            <p:nvSpPr>
              <p:cNvPr id="16421" name="Tekstvak 38"/>
              <p:cNvSpPr txBox="1">
                <a:spLocks noChangeArrowheads="1"/>
              </p:cNvSpPr>
              <p:nvPr/>
            </p:nvSpPr>
            <p:spPr bwMode="auto">
              <a:xfrm>
                <a:off x="1086588" y="184482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40.000</a:t>
                </a:r>
              </a:p>
            </p:txBody>
          </p:sp>
        </p:grpSp>
        <p:sp>
          <p:nvSpPr>
            <p:cNvPr id="16411" name="Tekstvak 53"/>
            <p:cNvSpPr txBox="1">
              <a:spLocks noChangeArrowheads="1"/>
            </p:cNvSpPr>
            <p:nvPr/>
          </p:nvSpPr>
          <p:spPr bwMode="auto">
            <a:xfrm>
              <a:off x="2262177" y="4883323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4</a:t>
              </a:r>
            </a:p>
          </p:txBody>
        </p:sp>
        <p:sp>
          <p:nvSpPr>
            <p:cNvPr id="16412" name="Tekstvak 54"/>
            <p:cNvSpPr txBox="1">
              <a:spLocks noChangeArrowheads="1"/>
            </p:cNvSpPr>
            <p:nvPr/>
          </p:nvSpPr>
          <p:spPr bwMode="auto">
            <a:xfrm>
              <a:off x="2990293" y="4869160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6413" name="Tekstvak 55"/>
            <p:cNvSpPr txBox="1">
              <a:spLocks noChangeArrowheads="1"/>
            </p:cNvSpPr>
            <p:nvPr/>
          </p:nvSpPr>
          <p:spPr bwMode="auto">
            <a:xfrm>
              <a:off x="3672273" y="4883323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12</a:t>
              </a:r>
            </a:p>
          </p:txBody>
        </p:sp>
        <p:sp>
          <p:nvSpPr>
            <p:cNvPr id="16414" name="Tekstvak 56"/>
            <p:cNvSpPr txBox="1">
              <a:spLocks noChangeArrowheads="1"/>
            </p:cNvSpPr>
            <p:nvPr/>
          </p:nvSpPr>
          <p:spPr bwMode="auto">
            <a:xfrm>
              <a:off x="439204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16</a:t>
              </a:r>
            </a:p>
          </p:txBody>
        </p:sp>
        <p:sp>
          <p:nvSpPr>
            <p:cNvPr id="16415" name="Tekstvak 57"/>
            <p:cNvSpPr txBox="1">
              <a:spLocks noChangeArrowheads="1"/>
            </p:cNvSpPr>
            <p:nvPr/>
          </p:nvSpPr>
          <p:spPr bwMode="auto">
            <a:xfrm>
              <a:off x="511212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20</a:t>
              </a:r>
            </a:p>
          </p:txBody>
        </p:sp>
      </p:grpSp>
      <p:sp>
        <p:nvSpPr>
          <p:cNvPr id="41" name="Ovaal 40"/>
          <p:cNvSpPr/>
          <p:nvPr/>
        </p:nvSpPr>
        <p:spPr>
          <a:xfrm>
            <a:off x="1644030" y="2301841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648793" y="2996952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648813" y="3726558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648793" y="4462079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 flipV="1">
            <a:off x="1690688" y="2339975"/>
            <a:ext cx="4313237" cy="21701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2.96296E-6 L 0.15642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0.00278 L 0.31563 0.002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0035 -4.07407E-6 L 0.46962 -0.0006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5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De evenwichtsprijs</a:t>
            </a:r>
            <a:endParaRPr lang="nl-NL" baseline="-250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0" name="Tekstvak 39"/>
          <p:cNvSpPr txBox="1">
            <a:spLocks noChangeArrowheads="1"/>
          </p:cNvSpPr>
          <p:nvPr/>
        </p:nvSpPr>
        <p:spPr bwMode="auto">
          <a:xfrm>
            <a:off x="6124575" y="3363913"/>
            <a:ext cx="281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Vraag en Aanbod ‘vinden elkaar’ bij </a:t>
            </a:r>
            <a:br>
              <a:rPr lang="nl-NL" sz="1400">
                <a:latin typeface="Calibri" pitchFamily="34" charset="0"/>
              </a:rPr>
            </a:br>
            <a:r>
              <a:rPr lang="nl-NL" sz="1400">
                <a:latin typeface="Calibri" pitchFamily="34" charset="0"/>
              </a:rPr>
              <a:t>(ongeveer) € 18.500</a:t>
            </a:r>
          </a:p>
        </p:txBody>
      </p:sp>
      <p:grpSp>
        <p:nvGrpSpPr>
          <p:cNvPr id="53" name="Groep 52"/>
          <p:cNvGrpSpPr>
            <a:grpSpLocks/>
          </p:cNvGrpSpPr>
          <p:nvPr/>
        </p:nvGrpSpPr>
        <p:grpSpPr bwMode="auto">
          <a:xfrm>
            <a:off x="742950" y="1084263"/>
            <a:ext cx="5268913" cy="4514850"/>
            <a:chOff x="743443" y="1084094"/>
            <a:chExt cx="5268717" cy="4514438"/>
          </a:xfrm>
        </p:grpSpPr>
        <p:grpSp>
          <p:nvGrpSpPr>
            <p:cNvPr id="17432" name="Groep 48"/>
            <p:cNvGrpSpPr>
              <a:grpSpLocks/>
            </p:cNvGrpSpPr>
            <p:nvPr/>
          </p:nvGrpSpPr>
          <p:grpSpPr bwMode="auto"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17438" name="Groep 33"/>
              <p:cNvGrpSpPr>
                <a:grpSpLocks/>
              </p:cNvGrpSpPr>
              <p:nvPr/>
            </p:nvGrpSpPr>
            <p:grpSpPr bwMode="auto"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17444" name="Tekstvak 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52942" y="1756054"/>
                  <a:ext cx="75033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euro’s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009" y="1084094"/>
                  <a:ext cx="2462120" cy="369853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nl-NL" dirty="0"/>
                    <a:t>Markt voor kleine auto’s</a:t>
                  </a:r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146" y="162855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146" y="1984124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146" y="2339691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146" y="270002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146" y="3068288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146" y="342544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146" y="3779423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146" y="4144515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146" y="450960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319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494" y="1446011"/>
                  <a:ext cx="0" cy="34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79" y="1450773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2193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847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304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589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2002" y="1439662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828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700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2635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1810" y="1441248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146" y="1268227"/>
                  <a:ext cx="0" cy="36017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146" y="4869935"/>
                  <a:ext cx="4321014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469" name="Tekstvak 32"/>
                <p:cNvSpPr txBox="1">
                  <a:spLocks noChangeArrowheads="1"/>
                </p:cNvSpPr>
                <p:nvPr/>
              </p:nvSpPr>
              <p:spPr bwMode="auto"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aantal auto’s (x mln)</a:t>
                  </a:r>
                </a:p>
              </p:txBody>
            </p:sp>
          </p:grpSp>
          <p:sp>
            <p:nvSpPr>
              <p:cNvPr id="17439" name="Tekstvak 34"/>
              <p:cNvSpPr txBox="1">
                <a:spLocks noChangeArrowheads="1"/>
              </p:cNvSpPr>
              <p:nvPr/>
            </p:nvSpPr>
            <p:spPr bwMode="auto">
              <a:xfrm>
                <a:off x="1156317" y="4363980"/>
                <a:ext cx="59503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5.000</a:t>
                </a:r>
              </a:p>
            </p:txBody>
          </p:sp>
          <p:sp>
            <p:nvSpPr>
              <p:cNvPr id="17440" name="Tekstvak 35"/>
              <p:cNvSpPr txBox="1">
                <a:spLocks noChangeArrowheads="1"/>
              </p:cNvSpPr>
              <p:nvPr/>
            </p:nvSpPr>
            <p:spPr bwMode="auto">
              <a:xfrm>
                <a:off x="1081569" y="400506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10.000</a:t>
                </a:r>
              </a:p>
            </p:txBody>
          </p:sp>
          <p:sp>
            <p:nvSpPr>
              <p:cNvPr id="17441" name="Tekstvak 36"/>
              <p:cNvSpPr txBox="1">
                <a:spLocks noChangeArrowheads="1"/>
              </p:cNvSpPr>
              <p:nvPr/>
            </p:nvSpPr>
            <p:spPr bwMode="auto">
              <a:xfrm>
                <a:off x="1086588" y="328498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20.000</a:t>
                </a:r>
              </a:p>
            </p:txBody>
          </p:sp>
          <p:sp>
            <p:nvSpPr>
              <p:cNvPr id="17442" name="Tekstvak 37"/>
              <p:cNvSpPr txBox="1">
                <a:spLocks noChangeArrowheads="1"/>
              </p:cNvSpPr>
              <p:nvPr/>
            </p:nvSpPr>
            <p:spPr bwMode="auto">
              <a:xfrm>
                <a:off x="1086588" y="256490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30.000</a:t>
                </a:r>
              </a:p>
            </p:txBody>
          </p:sp>
          <p:sp>
            <p:nvSpPr>
              <p:cNvPr id="17443" name="Tekstvak 38"/>
              <p:cNvSpPr txBox="1">
                <a:spLocks noChangeArrowheads="1"/>
              </p:cNvSpPr>
              <p:nvPr/>
            </p:nvSpPr>
            <p:spPr bwMode="auto">
              <a:xfrm>
                <a:off x="1086588" y="184482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40.000</a:t>
                </a:r>
              </a:p>
            </p:txBody>
          </p:sp>
        </p:grpSp>
        <p:sp>
          <p:nvSpPr>
            <p:cNvPr id="17433" name="Tekstvak 53"/>
            <p:cNvSpPr txBox="1">
              <a:spLocks noChangeArrowheads="1"/>
            </p:cNvSpPr>
            <p:nvPr/>
          </p:nvSpPr>
          <p:spPr bwMode="auto">
            <a:xfrm>
              <a:off x="2262177" y="4883323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4</a:t>
              </a:r>
            </a:p>
          </p:txBody>
        </p:sp>
        <p:sp>
          <p:nvSpPr>
            <p:cNvPr id="17434" name="Tekstvak 54"/>
            <p:cNvSpPr txBox="1">
              <a:spLocks noChangeArrowheads="1"/>
            </p:cNvSpPr>
            <p:nvPr/>
          </p:nvSpPr>
          <p:spPr bwMode="auto">
            <a:xfrm>
              <a:off x="2990293" y="4869160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7435" name="Tekstvak 55"/>
            <p:cNvSpPr txBox="1">
              <a:spLocks noChangeArrowheads="1"/>
            </p:cNvSpPr>
            <p:nvPr/>
          </p:nvSpPr>
          <p:spPr bwMode="auto">
            <a:xfrm>
              <a:off x="3672273" y="4883323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12</a:t>
              </a:r>
            </a:p>
          </p:txBody>
        </p:sp>
        <p:sp>
          <p:nvSpPr>
            <p:cNvPr id="17436" name="Tekstvak 56"/>
            <p:cNvSpPr txBox="1">
              <a:spLocks noChangeArrowheads="1"/>
            </p:cNvSpPr>
            <p:nvPr/>
          </p:nvSpPr>
          <p:spPr bwMode="auto">
            <a:xfrm>
              <a:off x="439204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16</a:t>
              </a:r>
            </a:p>
          </p:txBody>
        </p:sp>
        <p:sp>
          <p:nvSpPr>
            <p:cNvPr id="17437" name="Tekstvak 57"/>
            <p:cNvSpPr txBox="1">
              <a:spLocks noChangeArrowheads="1"/>
            </p:cNvSpPr>
            <p:nvPr/>
          </p:nvSpPr>
          <p:spPr bwMode="auto">
            <a:xfrm>
              <a:off x="511212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20</a:t>
              </a:r>
            </a:p>
          </p:txBody>
        </p:sp>
      </p:grpSp>
      <p:cxnSp>
        <p:nvCxnSpPr>
          <p:cNvPr id="6" name="Rechte verbindingslijn 5"/>
          <p:cNvCxnSpPr/>
          <p:nvPr/>
        </p:nvCxnSpPr>
        <p:spPr>
          <a:xfrm flipV="1">
            <a:off x="1690688" y="2339975"/>
            <a:ext cx="4313237" cy="21701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1697038" y="1844675"/>
            <a:ext cx="3598862" cy="30241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2051050" y="1844675"/>
            <a:ext cx="487363" cy="3079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62" name="Afgeronde rechthoek 61"/>
          <p:cNvSpPr/>
          <p:nvPr/>
        </p:nvSpPr>
        <p:spPr>
          <a:xfrm>
            <a:off x="5453063" y="2636838"/>
            <a:ext cx="487362" cy="3079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3609790" y="3434410"/>
            <a:ext cx="144016" cy="167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1024" name="Rechte verbindingslijn 1023"/>
          <p:cNvCxnSpPr/>
          <p:nvPr/>
        </p:nvCxnSpPr>
        <p:spPr>
          <a:xfrm flipH="1" flipV="1">
            <a:off x="1690688" y="3522663"/>
            <a:ext cx="1928812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8" name="Rechte verbindingslijn 1027"/>
          <p:cNvCxnSpPr/>
          <p:nvPr/>
        </p:nvCxnSpPr>
        <p:spPr>
          <a:xfrm flipV="1">
            <a:off x="3671888" y="3602038"/>
            <a:ext cx="0" cy="12636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kstvak 68"/>
          <p:cNvSpPr txBox="1">
            <a:spLocks noChangeArrowheads="1"/>
          </p:cNvSpPr>
          <p:nvPr/>
        </p:nvSpPr>
        <p:spPr bwMode="auto">
          <a:xfrm>
            <a:off x="1652588" y="3370263"/>
            <a:ext cx="687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solidFill>
                  <a:srgbClr val="C00000"/>
                </a:solidFill>
                <a:latin typeface="Calibri" pitchFamily="34" charset="0"/>
              </a:rPr>
              <a:t>18.500</a:t>
            </a:r>
          </a:p>
        </p:txBody>
      </p:sp>
      <p:sp>
        <p:nvSpPr>
          <p:cNvPr id="70" name="Tekstvak 69"/>
          <p:cNvSpPr txBox="1">
            <a:spLocks noChangeArrowheads="1"/>
          </p:cNvSpPr>
          <p:nvPr/>
        </p:nvSpPr>
        <p:spPr bwMode="auto">
          <a:xfrm>
            <a:off x="6132513" y="2349500"/>
            <a:ext cx="2978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Zouden producenten tóch € 30.000 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vragen, ontstaat er een </a:t>
            </a:r>
            <a:r>
              <a:rPr lang="nl-NL" sz="1300" b="1">
                <a:latin typeface="Calibri" pitchFamily="34" charset="0"/>
              </a:rPr>
              <a:t>aanbodoverschot</a:t>
            </a:r>
          </a:p>
        </p:txBody>
      </p:sp>
      <p:cxnSp>
        <p:nvCxnSpPr>
          <p:cNvPr id="1030" name="Rechte verbindingslijn met pijl 1029"/>
          <p:cNvCxnSpPr/>
          <p:nvPr/>
        </p:nvCxnSpPr>
        <p:spPr>
          <a:xfrm>
            <a:off x="2771775" y="2700338"/>
            <a:ext cx="244792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>
            <a:spLocks noChangeArrowheads="1"/>
          </p:cNvSpPr>
          <p:nvPr/>
        </p:nvSpPr>
        <p:spPr bwMode="auto">
          <a:xfrm>
            <a:off x="6132513" y="2787650"/>
            <a:ext cx="2697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Om de auto’s kwijt te raken, moeten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de producenten hun prijs laten dalen</a:t>
            </a:r>
            <a:endParaRPr lang="nl-NL" sz="1300" b="1">
              <a:latin typeface="Calibri" pitchFamily="34" charset="0"/>
            </a:endParaRPr>
          </a:p>
        </p:txBody>
      </p:sp>
      <p:sp>
        <p:nvSpPr>
          <p:cNvPr id="1031" name="PIJL-OMLAAG 1030"/>
          <p:cNvSpPr/>
          <p:nvPr/>
        </p:nvSpPr>
        <p:spPr>
          <a:xfrm>
            <a:off x="3629025" y="2740025"/>
            <a:ext cx="134938" cy="64293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5" name="Tekstvak 74"/>
          <p:cNvSpPr txBox="1">
            <a:spLocks noChangeArrowheads="1"/>
          </p:cNvSpPr>
          <p:nvPr/>
        </p:nvSpPr>
        <p:spPr bwMode="auto">
          <a:xfrm>
            <a:off x="6129338" y="4010025"/>
            <a:ext cx="28527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Zouden producenten € 10.000 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vragen, ontstaat er een </a:t>
            </a:r>
            <a:r>
              <a:rPr lang="nl-NL" sz="1300" b="1">
                <a:latin typeface="Calibri" pitchFamily="34" charset="0"/>
              </a:rPr>
              <a:t>vraagoverschot</a:t>
            </a:r>
          </a:p>
        </p:txBody>
      </p:sp>
      <p:sp>
        <p:nvSpPr>
          <p:cNvPr id="76" name="Tekstvak 75"/>
          <p:cNvSpPr txBox="1">
            <a:spLocks noChangeArrowheads="1"/>
          </p:cNvSpPr>
          <p:nvPr/>
        </p:nvSpPr>
        <p:spPr bwMode="auto">
          <a:xfrm>
            <a:off x="6129338" y="4448175"/>
            <a:ext cx="2420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Consumenten overbieden elkaar,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waardoor de prijs gaat stijgen</a:t>
            </a:r>
            <a:endParaRPr lang="nl-NL" sz="1300" b="1">
              <a:latin typeface="Calibri" pitchFamily="34" charset="0"/>
            </a:endParaRPr>
          </a:p>
        </p:txBody>
      </p:sp>
      <p:cxnSp>
        <p:nvCxnSpPr>
          <p:cNvPr id="1033" name="Rechte verbindingslijn met pijl 1032"/>
          <p:cNvCxnSpPr/>
          <p:nvPr/>
        </p:nvCxnSpPr>
        <p:spPr>
          <a:xfrm>
            <a:off x="2524125" y="4144963"/>
            <a:ext cx="185420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4" name="PIJL-OMHOOG 1033"/>
          <p:cNvSpPr/>
          <p:nvPr/>
        </p:nvSpPr>
        <p:spPr>
          <a:xfrm>
            <a:off x="3619500" y="3657600"/>
            <a:ext cx="114300" cy="43815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0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5805488"/>
            <a:ext cx="8229600" cy="919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sz="2800" smtClean="0">
                <a:latin typeface="Arial" charset="0"/>
                <a:cs typeface="Arial" charset="0"/>
              </a:rPr>
              <a:t>Dit prijsmechanisme stuurt dus vraag en aanbod,</a:t>
            </a:r>
          </a:p>
          <a:p>
            <a:pPr marL="0" indent="0" algn="ctr">
              <a:buFont typeface="Arial" charset="0"/>
              <a:buNone/>
            </a:pPr>
            <a:r>
              <a:rPr lang="nl-NL" sz="2000" smtClean="0">
                <a:latin typeface="Arial" charset="0"/>
                <a:cs typeface="Arial" charset="0"/>
              </a:rPr>
              <a:t>het proces is voor niemand zichtbaar, vandaar ‘de onzichtbare hand’</a:t>
            </a:r>
            <a:endParaRPr lang="nl-NL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0" grpId="0" animBg="1"/>
      <p:bldP spid="62" grpId="0" animBg="1"/>
      <p:bldP spid="69" grpId="0"/>
      <p:bldP spid="70" grpId="0"/>
      <p:bldP spid="70" grpId="1"/>
      <p:bldP spid="73" grpId="0"/>
      <p:bldP spid="73" grpId="1"/>
      <p:bldP spid="1031" grpId="0" animBg="1"/>
      <p:bldP spid="1031" grpId="1" animBg="1"/>
      <p:bldP spid="75" grpId="0"/>
      <p:bldP spid="75" grpId="1"/>
      <p:bldP spid="76" grpId="0"/>
      <p:bldP spid="76" grpId="1"/>
      <p:bldP spid="1034" grpId="0" animBg="1"/>
      <p:bldP spid="1034" grpId="1" animBg="1"/>
      <p:bldP spid="8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VWO </a:t>
            </a:r>
            <a:br>
              <a:rPr lang="nl-NL" dirty="0" smtClean="0">
                <a:latin typeface="Arial" charset="0"/>
                <a:cs typeface="Arial" charset="0"/>
              </a:rPr>
            </a:br>
            <a:r>
              <a:rPr lang="nl-NL" dirty="0">
                <a:latin typeface="Arial" charset="0"/>
                <a:cs typeface="Arial" charset="0"/>
              </a:rPr>
              <a:t>	</a:t>
            </a:r>
            <a:r>
              <a:rPr lang="nl-NL" dirty="0" smtClean="0">
                <a:latin typeface="Arial" charset="0"/>
                <a:cs typeface="Arial" charset="0"/>
              </a:rPr>
              <a:t>	een voorbeeld</a:t>
            </a:r>
          </a:p>
        </p:txBody>
      </p:sp>
      <p:sp>
        <p:nvSpPr>
          <p:cNvPr id="1229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sz="2800" dirty="0" err="1" smtClean="0">
                <a:latin typeface="Arial" charset="0"/>
                <a:cs typeface="Arial" charset="0"/>
              </a:rPr>
              <a:t>Milton</a:t>
            </a:r>
            <a:r>
              <a:rPr lang="nl-NL" sz="2800" dirty="0" smtClean="0">
                <a:latin typeface="Arial" charset="0"/>
                <a:cs typeface="Arial" charset="0"/>
              </a:rPr>
              <a:t> Friedman </a:t>
            </a:r>
            <a:r>
              <a:rPr lang="nl-NL" sz="2000" dirty="0" smtClean="0">
                <a:latin typeface="Arial" charset="0"/>
                <a:cs typeface="Arial" charset="0"/>
              </a:rPr>
              <a:t>(Amerikaans econoom) </a:t>
            </a:r>
          </a:p>
          <a:p>
            <a:r>
              <a:rPr lang="nl-NL" sz="2000" dirty="0">
                <a:hlinkClick r:id="rId3"/>
              </a:rPr>
              <a:t>De potlood van Friedman</a:t>
            </a:r>
          </a:p>
          <a:p>
            <a:endParaRPr lang="nl-NL" sz="2000" dirty="0">
              <a:hlinkClick r:id="rId3"/>
            </a:endParaRPr>
          </a:p>
          <a:p>
            <a:pPr marL="0" indent="0">
              <a:buFont typeface="Arial" charset="0"/>
              <a:buNone/>
            </a:pPr>
            <a:r>
              <a:rPr lang="nl-NL" sz="2000" dirty="0" smtClean="0">
                <a:latin typeface="Arial" charset="0"/>
                <a:cs typeface="Arial" charset="0"/>
              </a:rPr>
              <a:t/>
            </a:r>
            <a:br>
              <a:rPr lang="nl-NL" sz="2000" dirty="0" smtClean="0">
                <a:latin typeface="Arial" charset="0"/>
                <a:cs typeface="Arial" charset="0"/>
              </a:rPr>
            </a:br>
            <a:endParaRPr lang="nl-NL" sz="2800" dirty="0" smtClean="0">
              <a:latin typeface="Arial" charset="0"/>
              <a:cs typeface="Arial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2862" y="3093318"/>
            <a:ext cx="2438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938455" flipV="1">
            <a:off x="7043738" y="2436813"/>
            <a:ext cx="17033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331640" y="3329111"/>
            <a:ext cx="47529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8533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500</TotalTime>
  <Words>332</Words>
  <Application>Microsoft Office PowerPoint</Application>
  <PresentationFormat>Diavoorstelling (4:3)</PresentationFormat>
  <Paragraphs>126</Paragraphs>
  <Slides>11</Slides>
  <Notes>0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economielokaal</vt:lpstr>
      <vt:lpstr>De markt</vt:lpstr>
      <vt:lpstr>Marktvormen</vt:lpstr>
      <vt:lpstr>PowerPoint-presentatie</vt:lpstr>
      <vt:lpstr>HAVO/VWO Het prijsmechanisme</vt:lpstr>
      <vt:lpstr>Prijsmechanisme</vt:lpstr>
      <vt:lpstr>De vraagfunctie</vt:lpstr>
      <vt:lpstr>De aanbodfunctie</vt:lpstr>
      <vt:lpstr>De evenwichtsprijs</vt:lpstr>
      <vt:lpstr>VWO    een voorbeeld</vt:lpstr>
      <vt:lpstr>PowerPoint-presentatie</vt:lpstr>
      <vt:lpstr>De markt als organisator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prijsmechanisme</dc:title>
  <dc:creator>Blm</dc:creator>
  <cp:lastModifiedBy>Alberts, R.J.</cp:lastModifiedBy>
  <cp:revision>33</cp:revision>
  <dcterms:created xsi:type="dcterms:W3CDTF">2011-10-03T11:55:22Z</dcterms:created>
  <dcterms:modified xsi:type="dcterms:W3CDTF">2015-09-07T12:05:39Z</dcterms:modified>
</cp:coreProperties>
</file>